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66" r:id="rId6"/>
    <p:sldId id="265" r:id="rId7"/>
    <p:sldId id="26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4807"/>
    <a:srgbClr val="AC4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–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70"/>
    <p:restoredTop sz="94874"/>
  </p:normalViewPr>
  <p:slideViewPr>
    <p:cSldViewPr snapToGrid="0">
      <p:cViewPr varScale="1">
        <p:scale>
          <a:sx n="96" d="100"/>
          <a:sy n="96" d="100"/>
        </p:scale>
        <p:origin x="104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1A7002-1DAD-B242-9431-8B861F994609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06203E1-8E63-474A-B30C-3BACFF7B94BE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sz="1800" b="1" dirty="0">
              <a:latin typeface="Arial" panose="020B0604020202020204" pitchFamily="34" charset="0"/>
              <a:cs typeface="Arial" panose="020B0604020202020204" pitchFamily="34" charset="0"/>
            </a:rPr>
            <a:t>Review plan </a:t>
          </a:r>
        </a:p>
      </dgm:t>
    </dgm:pt>
    <dgm:pt modelId="{982E308D-E78E-FF42-8EA9-B90024F0FB4A}" type="parTrans" cxnId="{FC547DD2-F996-EE4C-AC72-8E83678B9652}">
      <dgm:prSet/>
      <dgm:spPr/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417F89-C807-3A4F-AF98-D2BDFCE18756}" type="sibTrans" cxnId="{FC547DD2-F996-EE4C-AC72-8E83678B9652}">
      <dgm:prSet custT="1"/>
      <dgm:spPr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7C35ED-73E9-024E-896A-16CC728B126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sz="1800" b="1" dirty="0">
              <a:latin typeface="Arial" panose="020B0604020202020204" pitchFamily="34" charset="0"/>
              <a:cs typeface="Arial" panose="020B0604020202020204" pitchFamily="34" charset="0"/>
            </a:rPr>
            <a:t>Consult locally</a:t>
          </a:r>
        </a:p>
      </dgm:t>
    </dgm:pt>
    <dgm:pt modelId="{3FC5EBB5-BF95-DB48-A83C-F0BF938DB74C}" type="parTrans" cxnId="{4270ACE2-7EF5-7C46-A0E5-9F762E698AEF}">
      <dgm:prSet/>
      <dgm:spPr/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4842A4-7D04-CA4C-94EF-22A2EDE5E5BD}" type="sibTrans" cxnId="{4270ACE2-7EF5-7C46-A0E5-9F762E698AEF}">
      <dgm:prSet custT="1"/>
      <dgm:spPr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44E5327-5D4F-6D47-86B0-F686662E341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sz="1800" b="1" dirty="0">
              <a:latin typeface="Arial" panose="020B0604020202020204" pitchFamily="34" charset="0"/>
              <a:cs typeface="Arial" panose="020B0604020202020204" pitchFamily="34" charset="0"/>
            </a:rPr>
            <a:t>Consult Wiltshire Council</a:t>
          </a:r>
        </a:p>
      </dgm:t>
    </dgm:pt>
    <dgm:pt modelId="{4CDD1C56-21FC-DD48-9CB8-2E9910B564A6}" type="parTrans" cxnId="{903CF3FD-8DC9-C848-AB1E-49DC32045C85}">
      <dgm:prSet/>
      <dgm:spPr/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FAE858-F30E-FB4F-9EBA-76BF7059FF75}" type="sibTrans" cxnId="{903CF3FD-8DC9-C848-AB1E-49DC32045C85}">
      <dgm:prSet custT="1"/>
      <dgm:spPr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BCF5C1-4DC9-A546-9B0B-9DBBF4E479D9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sz="1800" b="1" dirty="0">
              <a:latin typeface="Arial" panose="020B0604020202020204" pitchFamily="34" charset="0"/>
              <a:cs typeface="Arial" panose="020B0604020202020204" pitchFamily="34" charset="0"/>
            </a:rPr>
            <a:t>Consolidate &amp; Finalise</a:t>
          </a:r>
        </a:p>
      </dgm:t>
    </dgm:pt>
    <dgm:pt modelId="{9FE84F17-34C6-CD46-AA60-344DE6AA2CC5}" type="parTrans" cxnId="{80F9A66E-64C5-4544-A6E8-8A2F76B4F753}">
      <dgm:prSet/>
      <dgm:spPr/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55375E-9AF8-9640-BA69-0CA061E346CF}" type="sibTrans" cxnId="{80F9A66E-64C5-4544-A6E8-8A2F76B4F753}">
      <dgm:prSet/>
      <dgm:spPr/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73D91A-7C10-9641-B19C-0ACB29893A41}" type="pres">
      <dgm:prSet presAssocID="{6C1A7002-1DAD-B242-9431-8B861F994609}" presName="Name0" presStyleCnt="0">
        <dgm:presLayoutVars>
          <dgm:dir/>
          <dgm:resizeHandles val="exact"/>
        </dgm:presLayoutVars>
      </dgm:prSet>
      <dgm:spPr/>
    </dgm:pt>
    <dgm:pt modelId="{801DC23B-2545-714E-83C8-5F505FDD110B}" type="pres">
      <dgm:prSet presAssocID="{406203E1-8E63-474A-B30C-3BACFF7B94BE}" presName="node" presStyleLbl="node1" presStyleIdx="0" presStyleCnt="4" custLinFactNeighborY="-69425">
        <dgm:presLayoutVars>
          <dgm:bulletEnabled val="1"/>
        </dgm:presLayoutVars>
      </dgm:prSet>
      <dgm:spPr/>
    </dgm:pt>
    <dgm:pt modelId="{83D191BB-8EE9-BB41-A1D0-E32CBC81DCE0}" type="pres">
      <dgm:prSet presAssocID="{BD417F89-C807-3A4F-AF98-D2BDFCE18756}" presName="sibTrans" presStyleLbl="sibTrans2D1" presStyleIdx="0" presStyleCnt="3"/>
      <dgm:spPr/>
    </dgm:pt>
    <dgm:pt modelId="{F6517B82-7FC2-0D46-9C27-1263CB17CFCC}" type="pres">
      <dgm:prSet presAssocID="{BD417F89-C807-3A4F-AF98-D2BDFCE18756}" presName="connectorText" presStyleLbl="sibTrans2D1" presStyleIdx="0" presStyleCnt="3"/>
      <dgm:spPr/>
    </dgm:pt>
    <dgm:pt modelId="{C988F1E9-562D-2740-A483-BBD3C6B301AD}" type="pres">
      <dgm:prSet presAssocID="{6D7C35ED-73E9-024E-896A-16CC728B126B}" presName="node" presStyleLbl="node1" presStyleIdx="1" presStyleCnt="4" custLinFactNeighborY="-69425">
        <dgm:presLayoutVars>
          <dgm:bulletEnabled val="1"/>
        </dgm:presLayoutVars>
      </dgm:prSet>
      <dgm:spPr/>
    </dgm:pt>
    <dgm:pt modelId="{CCCD8768-E88A-0B49-BC5F-365B11790128}" type="pres">
      <dgm:prSet presAssocID="{604842A4-7D04-CA4C-94EF-22A2EDE5E5BD}" presName="sibTrans" presStyleLbl="sibTrans2D1" presStyleIdx="1" presStyleCnt="3"/>
      <dgm:spPr/>
    </dgm:pt>
    <dgm:pt modelId="{2194077B-C614-F646-A641-864C89E91EDC}" type="pres">
      <dgm:prSet presAssocID="{604842A4-7D04-CA4C-94EF-22A2EDE5E5BD}" presName="connectorText" presStyleLbl="sibTrans2D1" presStyleIdx="1" presStyleCnt="3"/>
      <dgm:spPr/>
    </dgm:pt>
    <dgm:pt modelId="{548BB9F5-8227-F647-BF5B-A9FED315AE94}" type="pres">
      <dgm:prSet presAssocID="{A44E5327-5D4F-6D47-86B0-F686662E341B}" presName="node" presStyleLbl="node1" presStyleIdx="2" presStyleCnt="4" custLinFactNeighborY="-69425">
        <dgm:presLayoutVars>
          <dgm:bulletEnabled val="1"/>
        </dgm:presLayoutVars>
      </dgm:prSet>
      <dgm:spPr/>
    </dgm:pt>
    <dgm:pt modelId="{695094E5-BDF9-2045-A381-466E50626C4C}" type="pres">
      <dgm:prSet presAssocID="{25FAE858-F30E-FB4F-9EBA-76BF7059FF75}" presName="sibTrans" presStyleLbl="sibTrans2D1" presStyleIdx="2" presStyleCnt="3"/>
      <dgm:spPr/>
    </dgm:pt>
    <dgm:pt modelId="{D2C02622-C669-2444-B1F6-2196EC1DFA9A}" type="pres">
      <dgm:prSet presAssocID="{25FAE858-F30E-FB4F-9EBA-76BF7059FF75}" presName="connectorText" presStyleLbl="sibTrans2D1" presStyleIdx="2" presStyleCnt="3"/>
      <dgm:spPr/>
    </dgm:pt>
    <dgm:pt modelId="{91502EB6-6F9D-0D4E-969C-4A165763C9EB}" type="pres">
      <dgm:prSet presAssocID="{67BCF5C1-4DC9-A546-9B0B-9DBBF4E479D9}" presName="node" presStyleLbl="node1" presStyleIdx="3" presStyleCnt="4" custLinFactNeighborY="-69425">
        <dgm:presLayoutVars>
          <dgm:bulletEnabled val="1"/>
        </dgm:presLayoutVars>
      </dgm:prSet>
      <dgm:spPr/>
    </dgm:pt>
  </dgm:ptLst>
  <dgm:cxnLst>
    <dgm:cxn modelId="{2C8BB548-AAB8-D443-87F2-387711CE6C60}" type="presOf" srcId="{604842A4-7D04-CA4C-94EF-22A2EDE5E5BD}" destId="{CCCD8768-E88A-0B49-BC5F-365B11790128}" srcOrd="0" destOrd="0" presId="urn:microsoft.com/office/officeart/2005/8/layout/process1"/>
    <dgm:cxn modelId="{81D92054-605D-FA4E-A782-E8AB15E43905}" type="presOf" srcId="{25FAE858-F30E-FB4F-9EBA-76BF7059FF75}" destId="{695094E5-BDF9-2045-A381-466E50626C4C}" srcOrd="0" destOrd="0" presId="urn:microsoft.com/office/officeart/2005/8/layout/process1"/>
    <dgm:cxn modelId="{7ACB035F-F76D-324B-9D6C-EF5C6E861D3A}" type="presOf" srcId="{6D7C35ED-73E9-024E-896A-16CC728B126B}" destId="{C988F1E9-562D-2740-A483-BBD3C6B301AD}" srcOrd="0" destOrd="0" presId="urn:microsoft.com/office/officeart/2005/8/layout/process1"/>
    <dgm:cxn modelId="{CEAE2161-BC37-BA4C-82FF-D59E896800A8}" type="presOf" srcId="{25FAE858-F30E-FB4F-9EBA-76BF7059FF75}" destId="{D2C02622-C669-2444-B1F6-2196EC1DFA9A}" srcOrd="1" destOrd="0" presId="urn:microsoft.com/office/officeart/2005/8/layout/process1"/>
    <dgm:cxn modelId="{80F9A66E-64C5-4544-A6E8-8A2F76B4F753}" srcId="{6C1A7002-1DAD-B242-9431-8B861F994609}" destId="{67BCF5C1-4DC9-A546-9B0B-9DBBF4E479D9}" srcOrd="3" destOrd="0" parTransId="{9FE84F17-34C6-CD46-AA60-344DE6AA2CC5}" sibTransId="{1355375E-9AF8-9640-BA69-0CA061E346CF}"/>
    <dgm:cxn modelId="{E84F0A78-B25A-0D47-A4CB-7913162E8468}" type="presOf" srcId="{406203E1-8E63-474A-B30C-3BACFF7B94BE}" destId="{801DC23B-2545-714E-83C8-5F505FDD110B}" srcOrd="0" destOrd="0" presId="urn:microsoft.com/office/officeart/2005/8/layout/process1"/>
    <dgm:cxn modelId="{E21ED07A-9062-0346-B0DB-C0F46B94A39B}" type="presOf" srcId="{BD417F89-C807-3A4F-AF98-D2BDFCE18756}" destId="{83D191BB-8EE9-BB41-A1D0-E32CBC81DCE0}" srcOrd="0" destOrd="0" presId="urn:microsoft.com/office/officeart/2005/8/layout/process1"/>
    <dgm:cxn modelId="{3DA63F91-9D5F-1C4E-B4C6-F3117E05EF35}" type="presOf" srcId="{67BCF5C1-4DC9-A546-9B0B-9DBBF4E479D9}" destId="{91502EB6-6F9D-0D4E-969C-4A165763C9EB}" srcOrd="0" destOrd="0" presId="urn:microsoft.com/office/officeart/2005/8/layout/process1"/>
    <dgm:cxn modelId="{41BAA3CA-DB83-4E4B-9273-64EC71F989F5}" type="presOf" srcId="{6C1A7002-1DAD-B242-9431-8B861F994609}" destId="{7473D91A-7C10-9641-B19C-0ACB29893A41}" srcOrd="0" destOrd="0" presId="urn:microsoft.com/office/officeart/2005/8/layout/process1"/>
    <dgm:cxn modelId="{4F392ECB-E544-3145-B51D-E8FFD9245323}" type="presOf" srcId="{604842A4-7D04-CA4C-94EF-22A2EDE5E5BD}" destId="{2194077B-C614-F646-A641-864C89E91EDC}" srcOrd="1" destOrd="0" presId="urn:microsoft.com/office/officeart/2005/8/layout/process1"/>
    <dgm:cxn modelId="{FC547DD2-F996-EE4C-AC72-8E83678B9652}" srcId="{6C1A7002-1DAD-B242-9431-8B861F994609}" destId="{406203E1-8E63-474A-B30C-3BACFF7B94BE}" srcOrd="0" destOrd="0" parTransId="{982E308D-E78E-FF42-8EA9-B90024F0FB4A}" sibTransId="{BD417F89-C807-3A4F-AF98-D2BDFCE18756}"/>
    <dgm:cxn modelId="{16B10FD8-D82F-4940-AD48-F95585A48951}" type="presOf" srcId="{BD417F89-C807-3A4F-AF98-D2BDFCE18756}" destId="{F6517B82-7FC2-0D46-9C27-1263CB17CFCC}" srcOrd="1" destOrd="0" presId="urn:microsoft.com/office/officeart/2005/8/layout/process1"/>
    <dgm:cxn modelId="{4270ACE2-7EF5-7C46-A0E5-9F762E698AEF}" srcId="{6C1A7002-1DAD-B242-9431-8B861F994609}" destId="{6D7C35ED-73E9-024E-896A-16CC728B126B}" srcOrd="1" destOrd="0" parTransId="{3FC5EBB5-BF95-DB48-A83C-F0BF938DB74C}" sibTransId="{604842A4-7D04-CA4C-94EF-22A2EDE5E5BD}"/>
    <dgm:cxn modelId="{3337A3F5-C9AF-D442-AAD8-27262CCD710F}" type="presOf" srcId="{A44E5327-5D4F-6D47-86B0-F686662E341B}" destId="{548BB9F5-8227-F647-BF5B-A9FED315AE94}" srcOrd="0" destOrd="0" presId="urn:microsoft.com/office/officeart/2005/8/layout/process1"/>
    <dgm:cxn modelId="{903CF3FD-8DC9-C848-AB1E-49DC32045C85}" srcId="{6C1A7002-1DAD-B242-9431-8B861F994609}" destId="{A44E5327-5D4F-6D47-86B0-F686662E341B}" srcOrd="2" destOrd="0" parTransId="{4CDD1C56-21FC-DD48-9CB8-2E9910B564A6}" sibTransId="{25FAE858-F30E-FB4F-9EBA-76BF7059FF75}"/>
    <dgm:cxn modelId="{41287275-06F8-8C43-B731-4423CE69C07C}" type="presParOf" srcId="{7473D91A-7C10-9641-B19C-0ACB29893A41}" destId="{801DC23B-2545-714E-83C8-5F505FDD110B}" srcOrd="0" destOrd="0" presId="urn:microsoft.com/office/officeart/2005/8/layout/process1"/>
    <dgm:cxn modelId="{46DA5118-FBA9-F245-BB99-91FD818C6D6C}" type="presParOf" srcId="{7473D91A-7C10-9641-B19C-0ACB29893A41}" destId="{83D191BB-8EE9-BB41-A1D0-E32CBC81DCE0}" srcOrd="1" destOrd="0" presId="urn:microsoft.com/office/officeart/2005/8/layout/process1"/>
    <dgm:cxn modelId="{2DA5B586-A86A-D348-BDAD-4B4912208A24}" type="presParOf" srcId="{83D191BB-8EE9-BB41-A1D0-E32CBC81DCE0}" destId="{F6517B82-7FC2-0D46-9C27-1263CB17CFCC}" srcOrd="0" destOrd="0" presId="urn:microsoft.com/office/officeart/2005/8/layout/process1"/>
    <dgm:cxn modelId="{29BD1CF2-CB80-E043-B155-611DAC220457}" type="presParOf" srcId="{7473D91A-7C10-9641-B19C-0ACB29893A41}" destId="{C988F1E9-562D-2740-A483-BBD3C6B301AD}" srcOrd="2" destOrd="0" presId="urn:microsoft.com/office/officeart/2005/8/layout/process1"/>
    <dgm:cxn modelId="{FAEA5CE6-EE98-EE4F-B4A9-0701D2DF2921}" type="presParOf" srcId="{7473D91A-7C10-9641-B19C-0ACB29893A41}" destId="{CCCD8768-E88A-0B49-BC5F-365B11790128}" srcOrd="3" destOrd="0" presId="urn:microsoft.com/office/officeart/2005/8/layout/process1"/>
    <dgm:cxn modelId="{C8855909-C776-AB4E-8D88-8EC8DE77118B}" type="presParOf" srcId="{CCCD8768-E88A-0B49-BC5F-365B11790128}" destId="{2194077B-C614-F646-A641-864C89E91EDC}" srcOrd="0" destOrd="0" presId="urn:microsoft.com/office/officeart/2005/8/layout/process1"/>
    <dgm:cxn modelId="{4EA20BBC-E019-2048-9266-52D7223AC7EA}" type="presParOf" srcId="{7473D91A-7C10-9641-B19C-0ACB29893A41}" destId="{548BB9F5-8227-F647-BF5B-A9FED315AE94}" srcOrd="4" destOrd="0" presId="urn:microsoft.com/office/officeart/2005/8/layout/process1"/>
    <dgm:cxn modelId="{78303031-9992-5A4D-9EB5-AF0D883004DB}" type="presParOf" srcId="{7473D91A-7C10-9641-B19C-0ACB29893A41}" destId="{695094E5-BDF9-2045-A381-466E50626C4C}" srcOrd="5" destOrd="0" presId="urn:microsoft.com/office/officeart/2005/8/layout/process1"/>
    <dgm:cxn modelId="{547AC519-3219-974C-A2F3-C1500B50F23C}" type="presParOf" srcId="{695094E5-BDF9-2045-A381-466E50626C4C}" destId="{D2C02622-C669-2444-B1F6-2196EC1DFA9A}" srcOrd="0" destOrd="0" presId="urn:microsoft.com/office/officeart/2005/8/layout/process1"/>
    <dgm:cxn modelId="{ACCBD70B-46E0-B24E-9033-90BD0208DC55}" type="presParOf" srcId="{7473D91A-7C10-9641-B19C-0ACB29893A41}" destId="{91502EB6-6F9D-0D4E-969C-4A165763C9E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DC23B-2545-714E-83C8-5F505FDD110B}">
      <dsp:nvSpPr>
        <dsp:cNvPr id="0" name=""/>
        <dsp:cNvSpPr/>
      </dsp:nvSpPr>
      <dsp:spPr>
        <a:xfrm>
          <a:off x="4769" y="1109190"/>
          <a:ext cx="2085422" cy="125125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Review plan </a:t>
          </a:r>
        </a:p>
      </dsp:txBody>
      <dsp:txXfrm>
        <a:off x="41417" y="1145838"/>
        <a:ext cx="2012126" cy="1177957"/>
      </dsp:txXfrm>
    </dsp:sp>
    <dsp:sp modelId="{83D191BB-8EE9-BB41-A1D0-E32CBC81DCE0}">
      <dsp:nvSpPr>
        <dsp:cNvPr id="0" name=""/>
        <dsp:cNvSpPr/>
      </dsp:nvSpPr>
      <dsp:spPr>
        <a:xfrm>
          <a:off x="2298734" y="1476224"/>
          <a:ext cx="442109" cy="517184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5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98734" y="1579661"/>
        <a:ext cx="309476" cy="310310"/>
      </dsp:txXfrm>
    </dsp:sp>
    <dsp:sp modelId="{C988F1E9-562D-2740-A483-BBD3C6B301AD}">
      <dsp:nvSpPr>
        <dsp:cNvPr id="0" name=""/>
        <dsp:cNvSpPr/>
      </dsp:nvSpPr>
      <dsp:spPr>
        <a:xfrm>
          <a:off x="2924361" y="1109190"/>
          <a:ext cx="2085422" cy="125125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latin typeface="Arial" panose="020B0604020202020204" pitchFamily="34" charset="0"/>
              <a:cs typeface="Arial" panose="020B0604020202020204" pitchFamily="34" charset="0"/>
            </a:rPr>
            <a:t>Consult locally</a:t>
          </a:r>
        </a:p>
      </dsp:txBody>
      <dsp:txXfrm>
        <a:off x="2961009" y="1145838"/>
        <a:ext cx="2012126" cy="1177957"/>
      </dsp:txXfrm>
    </dsp:sp>
    <dsp:sp modelId="{CCCD8768-E88A-0B49-BC5F-365B11790128}">
      <dsp:nvSpPr>
        <dsp:cNvPr id="0" name=""/>
        <dsp:cNvSpPr/>
      </dsp:nvSpPr>
      <dsp:spPr>
        <a:xfrm>
          <a:off x="5218326" y="1476224"/>
          <a:ext cx="442109" cy="517184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5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18326" y="1579661"/>
        <a:ext cx="309476" cy="310310"/>
      </dsp:txXfrm>
    </dsp:sp>
    <dsp:sp modelId="{548BB9F5-8227-F647-BF5B-A9FED315AE94}">
      <dsp:nvSpPr>
        <dsp:cNvPr id="0" name=""/>
        <dsp:cNvSpPr/>
      </dsp:nvSpPr>
      <dsp:spPr>
        <a:xfrm>
          <a:off x="5843953" y="1109190"/>
          <a:ext cx="2085422" cy="125125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latin typeface="Arial" panose="020B0604020202020204" pitchFamily="34" charset="0"/>
              <a:cs typeface="Arial" panose="020B0604020202020204" pitchFamily="34" charset="0"/>
            </a:rPr>
            <a:t>Consult Wiltshire Council</a:t>
          </a:r>
        </a:p>
      </dsp:txBody>
      <dsp:txXfrm>
        <a:off x="5880601" y="1145838"/>
        <a:ext cx="2012126" cy="1177957"/>
      </dsp:txXfrm>
    </dsp:sp>
    <dsp:sp modelId="{695094E5-BDF9-2045-A381-466E50626C4C}">
      <dsp:nvSpPr>
        <dsp:cNvPr id="0" name=""/>
        <dsp:cNvSpPr/>
      </dsp:nvSpPr>
      <dsp:spPr>
        <a:xfrm>
          <a:off x="8137917" y="1476224"/>
          <a:ext cx="442109" cy="517184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5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37917" y="1579661"/>
        <a:ext cx="309476" cy="310310"/>
      </dsp:txXfrm>
    </dsp:sp>
    <dsp:sp modelId="{91502EB6-6F9D-0D4E-969C-4A165763C9EB}">
      <dsp:nvSpPr>
        <dsp:cNvPr id="0" name=""/>
        <dsp:cNvSpPr/>
      </dsp:nvSpPr>
      <dsp:spPr>
        <a:xfrm>
          <a:off x="8763544" y="1109190"/>
          <a:ext cx="2085422" cy="125125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latin typeface="Arial" panose="020B0604020202020204" pitchFamily="34" charset="0"/>
              <a:cs typeface="Arial" panose="020B0604020202020204" pitchFamily="34" charset="0"/>
            </a:rPr>
            <a:t>Consolidate &amp; Finalise</a:t>
          </a:r>
        </a:p>
      </dsp:txBody>
      <dsp:txXfrm>
        <a:off x="8800192" y="1145838"/>
        <a:ext cx="2012126" cy="11779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7DF2D-5130-8B42-94BE-75AD1E6D7AF3}" type="datetimeFigureOut">
              <a:rPr lang="en-US" smtClean="0"/>
              <a:t>5/28/25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C76BC0-E834-8643-B2D9-470BFFCFC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861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C76BC0-E834-8643-B2D9-470BFFCFC34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358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5C77-B276-EE49-8C99-564FDB962AC1}" type="datetimeFigureOut">
              <a:rPr lang="en-US" smtClean="0"/>
              <a:t>5/28/25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53CAF-4495-544E-8AF8-C8F68B62743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4" descr="West Lavington Parish Council">
            <a:extLst>
              <a:ext uri="{FF2B5EF4-FFF2-40B4-BE49-F238E27FC236}">
                <a16:creationId xmlns:a16="http://schemas.microsoft.com/office/drawing/2014/main" id="{7686863E-8E97-5886-AFEF-A00A7C2441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4324" y="1357686"/>
            <a:ext cx="5103888" cy="1916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8029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5C77-B276-EE49-8C99-564FDB962AC1}" type="datetimeFigureOut">
              <a:rPr lang="en-US" smtClean="0"/>
              <a:t>5/28/25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53CAF-4495-544E-8AF8-C8F68B627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373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5C77-B276-EE49-8C99-564FDB962AC1}" type="datetimeFigureOut">
              <a:rPr lang="en-US" smtClean="0"/>
              <a:t>5/28/25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53CAF-4495-544E-8AF8-C8F68B627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3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5C77-B276-EE49-8C99-564FDB962AC1}" type="datetimeFigureOut">
              <a:rPr lang="en-US" smtClean="0"/>
              <a:t>5/28/25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53CAF-4495-544E-8AF8-C8F68B62743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4" descr="West Lavington Parish Council">
            <a:extLst>
              <a:ext uri="{FF2B5EF4-FFF2-40B4-BE49-F238E27FC236}">
                <a16:creationId xmlns:a16="http://schemas.microsoft.com/office/drawing/2014/main" id="{4438A6BD-DB19-8171-A4BA-793138B40AD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6900" y="5838625"/>
            <a:ext cx="27051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1869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5C77-B276-EE49-8C99-564FDB962AC1}" type="datetimeFigureOut">
              <a:rPr lang="en-US" smtClean="0"/>
              <a:t>5/28/25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53CAF-4495-544E-8AF8-C8F68B627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591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5C77-B276-EE49-8C99-564FDB962AC1}" type="datetimeFigureOut">
              <a:rPr lang="en-US" smtClean="0"/>
              <a:t>5/28/25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53CAF-4495-544E-8AF8-C8F68B62743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4" descr="West Lavington Parish Council">
            <a:extLst>
              <a:ext uri="{FF2B5EF4-FFF2-40B4-BE49-F238E27FC236}">
                <a16:creationId xmlns:a16="http://schemas.microsoft.com/office/drawing/2014/main" id="{3A8705D2-5B75-7FAA-F9F1-900846CD52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6900" y="5838625"/>
            <a:ext cx="27051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446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5C77-B276-EE49-8C99-564FDB962AC1}" type="datetimeFigureOut">
              <a:rPr lang="en-US" smtClean="0"/>
              <a:t>5/28/25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53CAF-4495-544E-8AF8-C8F68B62743A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4" descr="West Lavington Parish Council">
            <a:extLst>
              <a:ext uri="{FF2B5EF4-FFF2-40B4-BE49-F238E27FC236}">
                <a16:creationId xmlns:a16="http://schemas.microsoft.com/office/drawing/2014/main" id="{50558D0A-39D5-6871-8826-2EA01353342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6900" y="5838625"/>
            <a:ext cx="27051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5060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5C77-B276-EE49-8C99-564FDB962AC1}" type="datetimeFigureOut">
              <a:rPr lang="en-US" smtClean="0"/>
              <a:t>5/28/25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53CAF-4495-544E-8AF8-C8F68B62743A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4" descr="West Lavington Parish Council">
            <a:extLst>
              <a:ext uri="{FF2B5EF4-FFF2-40B4-BE49-F238E27FC236}">
                <a16:creationId xmlns:a16="http://schemas.microsoft.com/office/drawing/2014/main" id="{3DA7EAA7-C9C6-4982-215C-D61C763A083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6900" y="5838625"/>
            <a:ext cx="27051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5685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5C77-B276-EE49-8C99-564FDB962AC1}" type="datetimeFigureOut">
              <a:rPr lang="en-US" smtClean="0"/>
              <a:t>5/28/25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53CAF-4495-544E-8AF8-C8F68B62743A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West Lavington Parish Council">
            <a:extLst>
              <a:ext uri="{FF2B5EF4-FFF2-40B4-BE49-F238E27FC236}">
                <a16:creationId xmlns:a16="http://schemas.microsoft.com/office/drawing/2014/main" id="{C620E3D9-AC0C-0520-BE01-391C88AA77A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6900" y="5838625"/>
            <a:ext cx="27051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332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5C77-B276-EE49-8C99-564FDB962AC1}" type="datetimeFigureOut">
              <a:rPr lang="en-US" smtClean="0"/>
              <a:t>5/28/25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53CAF-4495-544E-8AF8-C8F68B62743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4" descr="West Lavington Parish Council">
            <a:extLst>
              <a:ext uri="{FF2B5EF4-FFF2-40B4-BE49-F238E27FC236}">
                <a16:creationId xmlns:a16="http://schemas.microsoft.com/office/drawing/2014/main" id="{3041A7B0-28A1-6C2D-206B-D06839E983B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6900" y="5838625"/>
            <a:ext cx="27051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324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5C77-B276-EE49-8C99-564FDB962AC1}" type="datetimeFigureOut">
              <a:rPr lang="en-US" smtClean="0"/>
              <a:t>5/28/25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53CAF-4495-544E-8AF8-C8F68B62743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4" descr="West Lavington Parish Council">
            <a:extLst>
              <a:ext uri="{FF2B5EF4-FFF2-40B4-BE49-F238E27FC236}">
                <a16:creationId xmlns:a16="http://schemas.microsoft.com/office/drawing/2014/main" id="{687D3B29-E320-C28D-30C0-99D6478522E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6900" y="5838625"/>
            <a:ext cx="27051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139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25C77-B276-EE49-8C99-564FDB962AC1}" type="datetimeFigureOut">
              <a:rPr lang="en-US" smtClean="0"/>
              <a:t>5/28/25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53CAF-4495-544E-8AF8-C8F68B627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20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F89B0-2CF8-2263-70FF-6D421F282D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D26A2E-AAEF-7225-BAC8-34524D3E1A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49601"/>
            <a:ext cx="9144000" cy="2586036"/>
          </a:xfrm>
        </p:spPr>
        <p:txBody>
          <a:bodyPr lIns="90000">
            <a:noAutofit/>
          </a:bodyPr>
          <a:lstStyle/>
          <a:p>
            <a:pPr>
              <a:spcBef>
                <a:spcPts val="400"/>
              </a:spcBef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00"/>
              </a:spcBef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Our Neighbourhood Plan</a:t>
            </a:r>
          </a:p>
          <a:p>
            <a:pPr>
              <a:spcBef>
                <a:spcPts val="400"/>
              </a:spcBef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Sandy Pattisson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May 2025</a:t>
            </a:r>
          </a:p>
        </p:txBody>
      </p:sp>
    </p:spTree>
    <p:extLst>
      <p:ext uri="{BB962C8B-B14F-4D97-AF65-F5344CB8AC3E}">
        <p14:creationId xmlns:p14="http://schemas.microsoft.com/office/powerpoint/2010/main" val="2897082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FE0FD-7F68-3B42-557E-8D6F70634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Our Neighbourhood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81107-97C5-87F5-05BA-3D9196694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16916" cy="4351338"/>
          </a:xfrm>
        </p:spPr>
        <p:txBody>
          <a:bodyPr>
            <a:normAutofit/>
          </a:bodyPr>
          <a:lstStyle/>
          <a:p>
            <a:pPr>
              <a:buClr>
                <a:srgbClr val="A94807"/>
              </a:buClr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Gives our community legal power to shape future development</a:t>
            </a:r>
          </a:p>
          <a:p>
            <a:pPr algn="l">
              <a:buClr>
                <a:srgbClr val="A94807"/>
              </a:buClr>
              <a:buFont typeface="Arial" panose="020B0604020202020204" pitchFamily="34" charset="0"/>
              <a:buChar char="•"/>
            </a:pPr>
            <a:r>
              <a:rPr lang="en-GB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Protects the character and feel of our parish for future generations</a:t>
            </a:r>
          </a:p>
          <a:p>
            <a:pPr algn="l">
              <a:buClr>
                <a:srgbClr val="A94807"/>
              </a:buClr>
              <a:buFont typeface="Arial" panose="020B0604020202020204" pitchFamily="34" charset="0"/>
              <a:buChar char="•"/>
            </a:pPr>
            <a:r>
              <a:rPr lang="en-GB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Responds to Government housing targets (</a:t>
            </a:r>
            <a:r>
              <a:rPr lang="en-GB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1.5 million </a:t>
            </a:r>
            <a:r>
              <a:rPr lang="en-GB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homes in 5 years)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76C221D-E8A3-1FC4-7AD4-69A1CD11F641}"/>
              </a:ext>
            </a:extLst>
          </p:cNvPr>
          <p:cNvCxnSpPr>
            <a:cxnSpLocks/>
          </p:cNvCxnSpPr>
          <p:nvPr/>
        </p:nvCxnSpPr>
        <p:spPr>
          <a:xfrm>
            <a:off x="917408" y="1500188"/>
            <a:ext cx="10706100" cy="0"/>
          </a:xfrm>
          <a:prstGeom prst="line">
            <a:avLst/>
          </a:prstGeom>
          <a:ln w="28575" cmpd="thickThin">
            <a:solidFill>
              <a:srgbClr val="A94807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346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0C1EB-D77E-6A39-3C4D-7C240A3AC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28158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Current Status of the Neighbourhood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58518-2737-53BD-4F3A-BF0E428FD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97127" cy="4351338"/>
          </a:xfrm>
        </p:spPr>
        <p:txBody>
          <a:bodyPr>
            <a:normAutofit/>
          </a:bodyPr>
          <a:lstStyle/>
          <a:p>
            <a:pPr>
              <a:buClr>
                <a:srgbClr val="A94807"/>
              </a:buClr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Original plan written in 2019, covering 2017–2026</a:t>
            </a:r>
          </a:p>
          <a:p>
            <a:pPr>
              <a:buClr>
                <a:srgbClr val="A94807"/>
              </a:buClr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Need to update for 2026–2036</a:t>
            </a:r>
          </a:p>
          <a:p>
            <a:pPr>
              <a:buClr>
                <a:srgbClr val="A94807"/>
              </a:buClr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Draft available on parish council website (Planning section)</a:t>
            </a:r>
          </a:p>
          <a:p>
            <a:pPr>
              <a:buClr>
                <a:srgbClr val="A94807"/>
              </a:buClr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Wiltshire Council’s current housing requirement: </a:t>
            </a:r>
            <a:b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58 houses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(excluding Hayfield site), current need: 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8 houses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E5EF6F3-A30D-155C-7E71-5F320B59CD10}"/>
              </a:ext>
            </a:extLst>
          </p:cNvPr>
          <p:cNvCxnSpPr>
            <a:cxnSpLocks/>
          </p:cNvCxnSpPr>
          <p:nvPr/>
        </p:nvCxnSpPr>
        <p:spPr>
          <a:xfrm>
            <a:off x="917408" y="1500188"/>
            <a:ext cx="10706100" cy="0"/>
          </a:xfrm>
          <a:prstGeom prst="line">
            <a:avLst/>
          </a:prstGeom>
          <a:ln w="28575" cmpd="thickThin">
            <a:solidFill>
              <a:srgbClr val="A94807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5124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0069B-E185-F326-4302-4A0003204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How we move forward</a:t>
            </a:r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D9180BC5-59C6-97FB-17CB-7F501B2B16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787074"/>
              </p:ext>
            </p:extLst>
          </p:nvPr>
        </p:nvGraphicFramePr>
        <p:xfrm>
          <a:off x="917408" y="1184275"/>
          <a:ext cx="10853737" cy="520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DCA39872-5C32-8536-5B76-AFC2B1AEABA8}"/>
              </a:ext>
            </a:extLst>
          </p:cNvPr>
          <p:cNvSpPr/>
          <p:nvPr/>
        </p:nvSpPr>
        <p:spPr>
          <a:xfrm>
            <a:off x="917408" y="4298947"/>
            <a:ext cx="2097254" cy="957265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planning policies &amp; Village needs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73D47FDB-4EC7-C3FD-0310-70F0DD57F95F}"/>
              </a:ext>
            </a:extLst>
          </p:cNvPr>
          <p:cNvSpPr/>
          <p:nvPr/>
        </p:nvSpPr>
        <p:spPr>
          <a:xfrm>
            <a:off x="3822407" y="4341809"/>
            <a:ext cx="2157412" cy="957265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 needs survey &amp;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events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683CBFAD-C98C-19FC-ABAF-B9BD227DF982}"/>
              </a:ext>
            </a:extLst>
          </p:cNvPr>
          <p:cNvSpPr/>
          <p:nvPr/>
        </p:nvSpPr>
        <p:spPr>
          <a:xfrm>
            <a:off x="6787564" y="4298947"/>
            <a:ext cx="2097254" cy="957265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Incorporate feedback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Review</a:t>
            </a: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FECD26E1-F6CC-1E6F-EAA7-C2D77527A5A4}"/>
              </a:ext>
            </a:extLst>
          </p:cNvPr>
          <p:cNvSpPr/>
          <p:nvPr/>
        </p:nvSpPr>
        <p:spPr>
          <a:xfrm>
            <a:off x="9692563" y="4298947"/>
            <a:ext cx="2078582" cy="957265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Parish Referendum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C850EAB-7BAB-3A0F-6BD6-22D2749BF252}"/>
              </a:ext>
            </a:extLst>
          </p:cNvPr>
          <p:cNvGrpSpPr/>
          <p:nvPr/>
        </p:nvGrpSpPr>
        <p:grpSpPr>
          <a:xfrm rot="5400000">
            <a:off x="1697211" y="3638094"/>
            <a:ext cx="462090" cy="540559"/>
            <a:chOff x="5454170" y="1425277"/>
            <a:chExt cx="462090" cy="540559"/>
          </a:xfrm>
          <a:solidFill>
            <a:srgbClr val="92D050"/>
          </a:solidFill>
        </p:grpSpPr>
        <p:sp>
          <p:nvSpPr>
            <p:cNvPr id="23" name="Right Arrow 22">
              <a:extLst>
                <a:ext uri="{FF2B5EF4-FFF2-40B4-BE49-F238E27FC236}">
                  <a16:creationId xmlns:a16="http://schemas.microsoft.com/office/drawing/2014/main" id="{BEDB3E6D-605C-3C2D-689C-14D277ED2F01}"/>
                </a:ext>
              </a:extLst>
            </p:cNvPr>
            <p:cNvSpPr/>
            <p:nvPr/>
          </p:nvSpPr>
          <p:spPr>
            <a:xfrm>
              <a:off x="5454170" y="1425277"/>
              <a:ext cx="462090" cy="540559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ight Arrow 4">
              <a:extLst>
                <a:ext uri="{FF2B5EF4-FFF2-40B4-BE49-F238E27FC236}">
                  <a16:creationId xmlns:a16="http://schemas.microsoft.com/office/drawing/2014/main" id="{6AEE403D-6805-FF0B-A624-0EC665D69EEF}"/>
                </a:ext>
              </a:extLst>
            </p:cNvPr>
            <p:cNvSpPr txBox="1"/>
            <p:nvPr/>
          </p:nvSpPr>
          <p:spPr>
            <a:xfrm>
              <a:off x="5454170" y="1533389"/>
              <a:ext cx="323463" cy="32433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900" kern="1200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0EDB310-E4DB-B743-1CD6-F59E1057000C}"/>
              </a:ext>
            </a:extLst>
          </p:cNvPr>
          <p:cNvGrpSpPr/>
          <p:nvPr/>
        </p:nvGrpSpPr>
        <p:grpSpPr>
          <a:xfrm rot="5400000">
            <a:off x="4666218" y="3638094"/>
            <a:ext cx="462090" cy="540559"/>
            <a:chOff x="5454170" y="1425277"/>
            <a:chExt cx="462090" cy="540559"/>
          </a:xfrm>
          <a:solidFill>
            <a:srgbClr val="92D050"/>
          </a:solidFill>
        </p:grpSpPr>
        <p:sp>
          <p:nvSpPr>
            <p:cNvPr id="26" name="Right Arrow 25">
              <a:extLst>
                <a:ext uri="{FF2B5EF4-FFF2-40B4-BE49-F238E27FC236}">
                  <a16:creationId xmlns:a16="http://schemas.microsoft.com/office/drawing/2014/main" id="{18EC2115-C3D7-C3F5-7BBD-2EEA35BE6EA6}"/>
                </a:ext>
              </a:extLst>
            </p:cNvPr>
            <p:cNvSpPr/>
            <p:nvPr/>
          </p:nvSpPr>
          <p:spPr>
            <a:xfrm>
              <a:off x="5454170" y="1425277"/>
              <a:ext cx="462090" cy="540559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ight Arrow 4">
              <a:extLst>
                <a:ext uri="{FF2B5EF4-FFF2-40B4-BE49-F238E27FC236}">
                  <a16:creationId xmlns:a16="http://schemas.microsoft.com/office/drawing/2014/main" id="{096E14CB-5D0D-8445-CD17-435207F1971B}"/>
                </a:ext>
              </a:extLst>
            </p:cNvPr>
            <p:cNvSpPr txBox="1"/>
            <p:nvPr/>
          </p:nvSpPr>
          <p:spPr>
            <a:xfrm>
              <a:off x="5454170" y="1533389"/>
              <a:ext cx="323463" cy="32433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900" kern="120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62395F5-3647-91AC-E466-2DFB8C656F1D}"/>
              </a:ext>
            </a:extLst>
          </p:cNvPr>
          <p:cNvGrpSpPr/>
          <p:nvPr/>
        </p:nvGrpSpPr>
        <p:grpSpPr>
          <a:xfrm rot="5400000">
            <a:off x="7573687" y="3649986"/>
            <a:ext cx="462090" cy="540559"/>
            <a:chOff x="5454170" y="1425277"/>
            <a:chExt cx="462090" cy="540559"/>
          </a:xfrm>
          <a:solidFill>
            <a:srgbClr val="92D050"/>
          </a:solidFill>
        </p:grpSpPr>
        <p:sp>
          <p:nvSpPr>
            <p:cNvPr id="29" name="Right Arrow 28">
              <a:extLst>
                <a:ext uri="{FF2B5EF4-FFF2-40B4-BE49-F238E27FC236}">
                  <a16:creationId xmlns:a16="http://schemas.microsoft.com/office/drawing/2014/main" id="{2F021814-B0F5-952D-4674-DC7A70BE4CD7}"/>
                </a:ext>
              </a:extLst>
            </p:cNvPr>
            <p:cNvSpPr/>
            <p:nvPr/>
          </p:nvSpPr>
          <p:spPr>
            <a:xfrm>
              <a:off x="5454170" y="1425277"/>
              <a:ext cx="462090" cy="540559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ight Arrow 4">
              <a:extLst>
                <a:ext uri="{FF2B5EF4-FFF2-40B4-BE49-F238E27FC236}">
                  <a16:creationId xmlns:a16="http://schemas.microsoft.com/office/drawing/2014/main" id="{A1439441-6614-69B6-549C-1EAF91092F06}"/>
                </a:ext>
              </a:extLst>
            </p:cNvPr>
            <p:cNvSpPr txBox="1"/>
            <p:nvPr/>
          </p:nvSpPr>
          <p:spPr>
            <a:xfrm>
              <a:off x="5454170" y="1533389"/>
              <a:ext cx="323463" cy="32433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900" kern="120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A5B11CB-46B1-DAC1-F28C-B9D8F60737B4}"/>
              </a:ext>
            </a:extLst>
          </p:cNvPr>
          <p:cNvGrpSpPr/>
          <p:nvPr/>
        </p:nvGrpSpPr>
        <p:grpSpPr>
          <a:xfrm rot="5400000">
            <a:off x="10553159" y="3649986"/>
            <a:ext cx="462090" cy="540559"/>
            <a:chOff x="5454170" y="1425277"/>
            <a:chExt cx="462090" cy="540559"/>
          </a:xfrm>
          <a:solidFill>
            <a:srgbClr val="92D050"/>
          </a:solidFill>
        </p:grpSpPr>
        <p:sp>
          <p:nvSpPr>
            <p:cNvPr id="32" name="Right Arrow 31">
              <a:extLst>
                <a:ext uri="{FF2B5EF4-FFF2-40B4-BE49-F238E27FC236}">
                  <a16:creationId xmlns:a16="http://schemas.microsoft.com/office/drawing/2014/main" id="{72BC974D-9FA2-B9ED-C90C-E04B2D17596A}"/>
                </a:ext>
              </a:extLst>
            </p:cNvPr>
            <p:cNvSpPr/>
            <p:nvPr/>
          </p:nvSpPr>
          <p:spPr>
            <a:xfrm>
              <a:off x="5454170" y="1425277"/>
              <a:ext cx="462090" cy="540559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3" name="Right Arrow 4">
              <a:extLst>
                <a:ext uri="{FF2B5EF4-FFF2-40B4-BE49-F238E27FC236}">
                  <a16:creationId xmlns:a16="http://schemas.microsoft.com/office/drawing/2014/main" id="{4658D9B2-25E4-7B64-FCAA-A201766E2951}"/>
                </a:ext>
              </a:extLst>
            </p:cNvPr>
            <p:cNvSpPr txBox="1"/>
            <p:nvPr/>
          </p:nvSpPr>
          <p:spPr>
            <a:xfrm>
              <a:off x="5454170" y="1533389"/>
              <a:ext cx="323463" cy="32433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900" kern="1200"/>
            </a:p>
          </p:txBody>
        </p:sp>
      </p:grp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59793E-C4F7-9143-4310-8F1ADE375CB3}"/>
              </a:ext>
            </a:extLst>
          </p:cNvPr>
          <p:cNvCxnSpPr>
            <a:cxnSpLocks/>
          </p:cNvCxnSpPr>
          <p:nvPr/>
        </p:nvCxnSpPr>
        <p:spPr>
          <a:xfrm>
            <a:off x="917408" y="1500188"/>
            <a:ext cx="10706100" cy="0"/>
          </a:xfrm>
          <a:prstGeom prst="line">
            <a:avLst/>
          </a:prstGeom>
          <a:ln w="28575" cmpd="thickThin">
            <a:solidFill>
              <a:srgbClr val="A94807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190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49ACD-8A54-C10C-FD88-554E4C602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Timeline for completion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1A28F87-0383-CE1C-343D-90D3F98E11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2947851"/>
              </p:ext>
            </p:extLst>
          </p:nvPr>
        </p:nvGraphicFramePr>
        <p:xfrm>
          <a:off x="917409" y="2003425"/>
          <a:ext cx="10706099" cy="31572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139208">
                  <a:extLst>
                    <a:ext uri="{9D8B030D-6E8A-4147-A177-3AD203B41FA5}">
                      <a16:colId xmlns:a16="http://schemas.microsoft.com/office/drawing/2014/main" val="2891763955"/>
                    </a:ext>
                  </a:extLst>
                </a:gridCol>
                <a:gridCol w="5032712">
                  <a:extLst>
                    <a:ext uri="{9D8B030D-6E8A-4147-A177-3AD203B41FA5}">
                      <a16:colId xmlns:a16="http://schemas.microsoft.com/office/drawing/2014/main" val="203882467"/>
                    </a:ext>
                  </a:extLst>
                </a:gridCol>
                <a:gridCol w="4534179">
                  <a:extLst>
                    <a:ext uri="{9D8B030D-6E8A-4147-A177-3AD203B41FA5}">
                      <a16:colId xmlns:a16="http://schemas.microsoft.com/office/drawing/2014/main" val="1901643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Step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Description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 Date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20427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Review the draft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 August 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006638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Consult with Parish Residents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 September 2025</a:t>
                      </a:r>
                    </a:p>
                  </a:txBody>
                  <a:tcPr marL="76200" marR="76200" anchor="ctr"/>
                </a:tc>
                <a:extLst>
                  <a:ext uri="{0D108BD9-81ED-4DB2-BD59-A6C34878D82A}">
                    <a16:rowId xmlns:a16="http://schemas.microsoft.com/office/drawing/2014/main" val="118969234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Consult with Wiltshire Council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October/ November 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476349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Consolidate and finalise the plan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November/ December 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027998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Plan effective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January 2026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0225941"/>
                  </a:ext>
                </a:extLst>
              </a:tr>
            </a:tbl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DB2EA43-D033-D720-FDD4-E85720293C9A}"/>
              </a:ext>
            </a:extLst>
          </p:cNvPr>
          <p:cNvCxnSpPr>
            <a:cxnSpLocks/>
          </p:cNvCxnSpPr>
          <p:nvPr/>
        </p:nvCxnSpPr>
        <p:spPr>
          <a:xfrm>
            <a:off x="1790700" y="2463800"/>
            <a:ext cx="0" cy="246380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22842A-40EE-E7A1-4569-758BE38653A9}"/>
              </a:ext>
            </a:extLst>
          </p:cNvPr>
          <p:cNvCxnSpPr>
            <a:cxnSpLocks/>
          </p:cNvCxnSpPr>
          <p:nvPr/>
        </p:nvCxnSpPr>
        <p:spPr>
          <a:xfrm>
            <a:off x="917408" y="1500188"/>
            <a:ext cx="10706100" cy="0"/>
          </a:xfrm>
          <a:prstGeom prst="line">
            <a:avLst/>
          </a:prstGeom>
          <a:ln w="28575" cmpd="thickThin">
            <a:solidFill>
              <a:srgbClr val="A94807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3257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B412C-483A-A5DD-75B5-76241AB6A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How you can get involved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30CA2-B9BE-55E2-4574-8584D845D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A94807"/>
              </a:buClr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Review the draft plan online</a:t>
            </a:r>
          </a:p>
          <a:p>
            <a:pPr>
              <a:buClr>
                <a:srgbClr val="A94807"/>
              </a:buClr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Participate in the housing needs survey</a:t>
            </a:r>
          </a:p>
          <a:p>
            <a:pPr>
              <a:buClr>
                <a:srgbClr val="A94807"/>
              </a:buClr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Attend upcoming community events</a:t>
            </a:r>
          </a:p>
          <a:p>
            <a:pPr>
              <a:buClr>
                <a:srgbClr val="A94807"/>
              </a:buClr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Provide feedback to shape the future of our parish</a:t>
            </a:r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D16B5B5-3C8C-7A9B-0967-6E3C922E7829}"/>
              </a:ext>
            </a:extLst>
          </p:cNvPr>
          <p:cNvCxnSpPr>
            <a:cxnSpLocks/>
          </p:cNvCxnSpPr>
          <p:nvPr/>
        </p:nvCxnSpPr>
        <p:spPr>
          <a:xfrm>
            <a:off x="917408" y="1500188"/>
            <a:ext cx="10706100" cy="0"/>
          </a:xfrm>
          <a:prstGeom prst="line">
            <a:avLst/>
          </a:prstGeom>
          <a:ln w="28575" cmpd="thickThin">
            <a:solidFill>
              <a:srgbClr val="A94807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8493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200B1-402E-B29B-F146-C0107BF8AB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7200" dirty="0"/>
          </a:p>
          <a:p>
            <a:pPr marL="0" indent="0">
              <a:buNone/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2885971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115</TotalTime>
  <Words>203</Words>
  <Application>Microsoft Macintosh PowerPoint</Application>
  <PresentationFormat>Widescreen</PresentationFormat>
  <Paragraphs>52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Office 2013 - 2022 Theme</vt:lpstr>
      <vt:lpstr> </vt:lpstr>
      <vt:lpstr>Our Neighbourhood Plan</vt:lpstr>
      <vt:lpstr>Current Status of the Neighbourhood Plan</vt:lpstr>
      <vt:lpstr>How we move forward</vt:lpstr>
      <vt:lpstr>Timeline for completion</vt:lpstr>
      <vt:lpstr>How you can get involved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Sandy Pattisson</dc:creator>
  <cp:lastModifiedBy>Sandy Pattisson</cp:lastModifiedBy>
  <cp:revision>5</cp:revision>
  <dcterms:created xsi:type="dcterms:W3CDTF">2025-05-28T09:52:25Z</dcterms:created>
  <dcterms:modified xsi:type="dcterms:W3CDTF">2025-05-28T15:06:23Z</dcterms:modified>
</cp:coreProperties>
</file>